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6"/>
  </p:notesMasterIdLst>
  <p:sldIdLst>
    <p:sldId id="256" r:id="rId2"/>
    <p:sldId id="257" r:id="rId3"/>
    <p:sldId id="258" r:id="rId4"/>
    <p:sldId id="269" r:id="rId5"/>
    <p:sldId id="259" r:id="rId6"/>
    <p:sldId id="260" r:id="rId7"/>
    <p:sldId id="261" r:id="rId8"/>
    <p:sldId id="263" r:id="rId9"/>
    <p:sldId id="262" r:id="rId10"/>
    <p:sldId id="267" r:id="rId11"/>
    <p:sldId id="264" r:id="rId12"/>
    <p:sldId id="265" r:id="rId13"/>
    <p:sldId id="266" r:id="rId14"/>
    <p:sldId id="268"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1" d="100"/>
          <a:sy n="61" d="100"/>
        </p:scale>
        <p:origin x="86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jpeg>
</file>

<file path=ppt/media/image11.jpeg>
</file>

<file path=ppt/media/image12.jpeg>
</file>

<file path=ppt/media/image13.jpeg>
</file>

<file path=ppt/media/image14.jpeg>
</file>

<file path=ppt/media/image2.jpg>
</file>

<file path=ppt/media/image3.jpg>
</file>

<file path=ppt/media/image4.jp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FAF1BE-C27C-471F-B39C-8B3C5119FEBA}" type="datetimeFigureOut">
              <a:rPr lang="en-IN" smtClean="0"/>
              <a:t>21-11-2023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52CDA1-3C6D-4775-906D-429ED1B8CCAB}" type="slidenum">
              <a:rPr lang="en-IN" smtClean="0"/>
              <a:t>‹#›</a:t>
            </a:fld>
            <a:endParaRPr lang="en-IN"/>
          </a:p>
        </p:txBody>
      </p:sp>
    </p:spTree>
    <p:extLst>
      <p:ext uri="{BB962C8B-B14F-4D97-AF65-F5344CB8AC3E}">
        <p14:creationId xmlns:p14="http://schemas.microsoft.com/office/powerpoint/2010/main" val="36203965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0426170-209F-4918-8125-E9DD9BA7E52F}" type="datetimeFigureOut">
              <a:rPr lang="en-IN" smtClean="0"/>
              <a:t>21-11-2023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AA46915-B74A-4D15-A1A9-9F361260B163}" type="slidenum">
              <a:rPr lang="en-IN" smtClean="0"/>
              <a:t>‹#›</a:t>
            </a:fld>
            <a:endParaRPr lang="en-IN"/>
          </a:p>
        </p:txBody>
      </p:sp>
    </p:spTree>
    <p:extLst>
      <p:ext uri="{BB962C8B-B14F-4D97-AF65-F5344CB8AC3E}">
        <p14:creationId xmlns:p14="http://schemas.microsoft.com/office/powerpoint/2010/main" val="20426706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426170-209F-4918-8125-E9DD9BA7E52F}" type="datetimeFigureOut">
              <a:rPr lang="en-IN" smtClean="0"/>
              <a:t>21-11-2023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AA46915-B74A-4D15-A1A9-9F361260B163}" type="slidenum">
              <a:rPr lang="en-IN" smtClean="0"/>
              <a:t>‹#›</a:t>
            </a:fld>
            <a:endParaRPr lang="en-IN"/>
          </a:p>
        </p:txBody>
      </p:sp>
    </p:spTree>
    <p:extLst>
      <p:ext uri="{BB962C8B-B14F-4D97-AF65-F5344CB8AC3E}">
        <p14:creationId xmlns:p14="http://schemas.microsoft.com/office/powerpoint/2010/main" val="1078973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426170-209F-4918-8125-E9DD9BA7E52F}" type="datetimeFigureOut">
              <a:rPr lang="en-IN" smtClean="0"/>
              <a:t>21-11-2023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AA46915-B74A-4D15-A1A9-9F361260B163}" type="slidenum">
              <a:rPr lang="en-IN" smtClean="0"/>
              <a:t>‹#›</a:t>
            </a:fld>
            <a:endParaRPr lang="en-IN"/>
          </a:p>
        </p:txBody>
      </p:sp>
    </p:spTree>
    <p:extLst>
      <p:ext uri="{BB962C8B-B14F-4D97-AF65-F5344CB8AC3E}">
        <p14:creationId xmlns:p14="http://schemas.microsoft.com/office/powerpoint/2010/main" val="38117187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426170-209F-4918-8125-E9DD9BA7E52F}" type="datetimeFigureOut">
              <a:rPr lang="en-IN" smtClean="0"/>
              <a:t>21-11-2023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AA46915-B74A-4D15-A1A9-9F361260B163}" type="slidenum">
              <a:rPr lang="en-IN" smtClean="0"/>
              <a:t>‹#›</a:t>
            </a:fld>
            <a:endParaRPr lang="en-IN"/>
          </a:p>
        </p:txBody>
      </p:sp>
    </p:spTree>
    <p:extLst>
      <p:ext uri="{BB962C8B-B14F-4D97-AF65-F5344CB8AC3E}">
        <p14:creationId xmlns:p14="http://schemas.microsoft.com/office/powerpoint/2010/main" val="24577821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0426170-209F-4918-8125-E9DD9BA7E52F}" type="datetimeFigureOut">
              <a:rPr lang="en-IN" smtClean="0"/>
              <a:t>21-11-2023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AA46915-B74A-4D15-A1A9-9F361260B163}" type="slidenum">
              <a:rPr lang="en-IN" smtClean="0"/>
              <a:t>‹#›</a:t>
            </a:fld>
            <a:endParaRPr lang="en-IN"/>
          </a:p>
        </p:txBody>
      </p:sp>
    </p:spTree>
    <p:extLst>
      <p:ext uri="{BB962C8B-B14F-4D97-AF65-F5344CB8AC3E}">
        <p14:creationId xmlns:p14="http://schemas.microsoft.com/office/powerpoint/2010/main" val="942846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0426170-209F-4918-8125-E9DD9BA7E52F}" type="datetimeFigureOut">
              <a:rPr lang="en-IN" smtClean="0"/>
              <a:t>21-11-2023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AA46915-B74A-4D15-A1A9-9F361260B163}" type="slidenum">
              <a:rPr lang="en-IN" smtClean="0"/>
              <a:t>‹#›</a:t>
            </a:fld>
            <a:endParaRPr lang="en-IN"/>
          </a:p>
        </p:txBody>
      </p:sp>
    </p:spTree>
    <p:extLst>
      <p:ext uri="{BB962C8B-B14F-4D97-AF65-F5344CB8AC3E}">
        <p14:creationId xmlns:p14="http://schemas.microsoft.com/office/powerpoint/2010/main" val="35793944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0426170-209F-4918-8125-E9DD9BA7E52F}" type="datetimeFigureOut">
              <a:rPr lang="en-IN" smtClean="0"/>
              <a:t>21-11-2023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AA46915-B74A-4D15-A1A9-9F361260B163}" type="slidenum">
              <a:rPr lang="en-IN" smtClean="0"/>
              <a:t>‹#›</a:t>
            </a:fld>
            <a:endParaRPr lang="en-IN"/>
          </a:p>
        </p:txBody>
      </p:sp>
    </p:spTree>
    <p:extLst>
      <p:ext uri="{BB962C8B-B14F-4D97-AF65-F5344CB8AC3E}">
        <p14:creationId xmlns:p14="http://schemas.microsoft.com/office/powerpoint/2010/main" val="30840265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0426170-209F-4918-8125-E9DD9BA7E52F}" type="datetimeFigureOut">
              <a:rPr lang="en-IN" smtClean="0"/>
              <a:t>21-11-2023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AA46915-B74A-4D15-A1A9-9F361260B163}" type="slidenum">
              <a:rPr lang="en-IN" smtClean="0"/>
              <a:t>‹#›</a:t>
            </a:fld>
            <a:endParaRPr lang="en-IN"/>
          </a:p>
        </p:txBody>
      </p:sp>
    </p:spTree>
    <p:extLst>
      <p:ext uri="{BB962C8B-B14F-4D97-AF65-F5344CB8AC3E}">
        <p14:creationId xmlns:p14="http://schemas.microsoft.com/office/powerpoint/2010/main" val="28175642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426170-209F-4918-8125-E9DD9BA7E52F}" type="datetimeFigureOut">
              <a:rPr lang="en-IN" smtClean="0"/>
              <a:t>21-11-2023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AA46915-B74A-4D15-A1A9-9F361260B163}" type="slidenum">
              <a:rPr lang="en-IN" smtClean="0"/>
              <a:t>‹#›</a:t>
            </a:fld>
            <a:endParaRPr lang="en-IN"/>
          </a:p>
        </p:txBody>
      </p:sp>
    </p:spTree>
    <p:extLst>
      <p:ext uri="{BB962C8B-B14F-4D97-AF65-F5344CB8AC3E}">
        <p14:creationId xmlns:p14="http://schemas.microsoft.com/office/powerpoint/2010/main" val="2513268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0426170-209F-4918-8125-E9DD9BA7E52F}" type="datetimeFigureOut">
              <a:rPr lang="en-IN" smtClean="0"/>
              <a:t>21-11-2023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AA46915-B74A-4D15-A1A9-9F361260B163}" type="slidenum">
              <a:rPr lang="en-IN" smtClean="0"/>
              <a:t>‹#›</a:t>
            </a:fld>
            <a:endParaRPr lang="en-IN"/>
          </a:p>
        </p:txBody>
      </p:sp>
    </p:spTree>
    <p:extLst>
      <p:ext uri="{BB962C8B-B14F-4D97-AF65-F5344CB8AC3E}">
        <p14:creationId xmlns:p14="http://schemas.microsoft.com/office/powerpoint/2010/main" val="3577272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0426170-209F-4918-8125-E9DD9BA7E52F}" type="datetimeFigureOut">
              <a:rPr lang="en-IN" smtClean="0"/>
              <a:t>21-11-2023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AA46915-B74A-4D15-A1A9-9F361260B163}" type="slidenum">
              <a:rPr lang="en-IN" smtClean="0"/>
              <a:t>‹#›</a:t>
            </a:fld>
            <a:endParaRPr lang="en-IN"/>
          </a:p>
        </p:txBody>
      </p:sp>
    </p:spTree>
    <p:extLst>
      <p:ext uri="{BB962C8B-B14F-4D97-AF65-F5344CB8AC3E}">
        <p14:creationId xmlns:p14="http://schemas.microsoft.com/office/powerpoint/2010/main" val="1501114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426170-209F-4918-8125-E9DD9BA7E52F}" type="datetimeFigureOut">
              <a:rPr lang="en-IN" smtClean="0"/>
              <a:t>21-11-2023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A46915-B74A-4D15-A1A9-9F361260B163}" type="slidenum">
              <a:rPr lang="en-IN" smtClean="0"/>
              <a:t>‹#›</a:t>
            </a:fld>
            <a:endParaRPr lang="en-IN"/>
          </a:p>
        </p:txBody>
      </p:sp>
    </p:spTree>
    <p:extLst>
      <p:ext uri="{BB962C8B-B14F-4D97-AF65-F5344CB8AC3E}">
        <p14:creationId xmlns:p14="http://schemas.microsoft.com/office/powerpoint/2010/main" val="3222091211"/>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6.xml"/><Relationship Id="rId5" Type="http://schemas.openxmlformats.org/officeDocument/2006/relationships/image" Target="../media/image14.jpeg"/><Relationship Id="rId4" Type="http://schemas.openxmlformats.org/officeDocument/2006/relationships/image" Target="../media/image13.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6.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EF4D5424-2804-EFDA-6043-269C5F0ED960}"/>
              </a:ext>
            </a:extLst>
          </p:cNvPr>
          <p:cNvSpPr>
            <a:spLocks noGrp="1"/>
          </p:cNvSpPr>
          <p:nvPr>
            <p:ph type="title"/>
          </p:nvPr>
        </p:nvSpPr>
        <p:spPr/>
        <p:txBody>
          <a:bodyPr>
            <a:normAutofit/>
          </a:bodyPr>
          <a:lstStyle/>
          <a:p>
            <a:r>
              <a:rPr lang="en-IN" sz="4000" dirty="0"/>
              <a:t>Unveiling Insights</a:t>
            </a:r>
            <a:r>
              <a:rPr lang="en-IN" sz="3600" dirty="0"/>
              <a:t>: A Comprehensive Analysis of Data</a:t>
            </a:r>
          </a:p>
        </p:txBody>
      </p:sp>
      <p:pic>
        <p:nvPicPr>
          <p:cNvPr id="12" name="Picture 11">
            <a:extLst>
              <a:ext uri="{FF2B5EF4-FFF2-40B4-BE49-F238E27FC236}">
                <a16:creationId xmlns:a16="http://schemas.microsoft.com/office/drawing/2014/main" id="{1CE8C161-820A-4330-D329-9EF98655C0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31388" y="2717320"/>
            <a:ext cx="8770285" cy="4140679"/>
          </a:xfrm>
          <a:prstGeom prst="rect">
            <a:avLst/>
          </a:prstGeom>
        </p:spPr>
      </p:pic>
    </p:spTree>
    <p:extLst>
      <p:ext uri="{BB962C8B-B14F-4D97-AF65-F5344CB8AC3E}">
        <p14:creationId xmlns:p14="http://schemas.microsoft.com/office/powerpoint/2010/main" val="27295047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8CB76-6965-61BD-3015-A50DFB77C9E5}"/>
              </a:ext>
            </a:extLst>
          </p:cNvPr>
          <p:cNvSpPr>
            <a:spLocks noGrp="1"/>
          </p:cNvSpPr>
          <p:nvPr>
            <p:ph type="title"/>
          </p:nvPr>
        </p:nvSpPr>
        <p:spPr>
          <a:xfrm>
            <a:off x="838200" y="-441433"/>
            <a:ext cx="10515600" cy="7083972"/>
          </a:xfrm>
        </p:spPr>
        <p:txBody>
          <a:bodyPr/>
          <a:lstStyle/>
          <a:p>
            <a:r>
              <a:rPr lang="en-IN" sz="3200" dirty="0"/>
              <a:t>4. Least expensive 5 cars and their selling price</a:t>
            </a:r>
            <a:br>
              <a:rPr lang="en-IN" sz="3200" dirty="0"/>
            </a:br>
            <a:br>
              <a:rPr lang="en-IN" sz="3200" dirty="0"/>
            </a:br>
            <a:br>
              <a:rPr lang="en-IN" sz="3200" dirty="0"/>
            </a:br>
            <a:br>
              <a:rPr lang="en-IN" sz="3200" dirty="0"/>
            </a:br>
            <a:br>
              <a:rPr lang="en-IN" sz="3200" dirty="0"/>
            </a:br>
            <a:br>
              <a:rPr lang="en-IN" sz="3200" dirty="0"/>
            </a:br>
            <a:r>
              <a:rPr lang="en-IN" sz="1800" dirty="0"/>
              <a:t>Hyundai </a:t>
            </a:r>
            <a:r>
              <a:rPr lang="en-IN" sz="1800" dirty="0" err="1"/>
              <a:t>santro</a:t>
            </a:r>
            <a:r>
              <a:rPr lang="en-IN" sz="1800" dirty="0"/>
              <a:t> GLS I –Euro I                                                  Maruti 800 AC</a:t>
            </a:r>
            <a:br>
              <a:rPr lang="en-IN" sz="3200" dirty="0"/>
            </a:br>
            <a:br>
              <a:rPr lang="en-IN" sz="3200" dirty="0"/>
            </a:br>
            <a:br>
              <a:rPr lang="en-IN" sz="3200" dirty="0"/>
            </a:br>
            <a:br>
              <a:rPr lang="en-IN" sz="3200" dirty="0"/>
            </a:br>
            <a:br>
              <a:rPr lang="en-IN" sz="3200" dirty="0"/>
            </a:br>
            <a:br>
              <a:rPr lang="en-IN" sz="3200" dirty="0"/>
            </a:br>
            <a:br>
              <a:rPr lang="en-IN" sz="1800" dirty="0"/>
            </a:br>
            <a:r>
              <a:rPr lang="en-IN" sz="1800" dirty="0"/>
              <a:t>Maruti 800 Std                                                                         Maruti Zen LXI</a:t>
            </a:r>
          </a:p>
        </p:txBody>
      </p:sp>
      <p:pic>
        <p:nvPicPr>
          <p:cNvPr id="4" name="Picture 3">
            <a:extLst>
              <a:ext uri="{FF2B5EF4-FFF2-40B4-BE49-F238E27FC236}">
                <a16:creationId xmlns:a16="http://schemas.microsoft.com/office/drawing/2014/main" id="{E1D22FCB-C875-B635-E267-5AB0CAC252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827049"/>
            <a:ext cx="4522076" cy="1909020"/>
          </a:xfrm>
          <a:prstGeom prst="rect">
            <a:avLst/>
          </a:prstGeom>
        </p:spPr>
      </p:pic>
      <p:pic>
        <p:nvPicPr>
          <p:cNvPr id="6" name="Picture 5">
            <a:extLst>
              <a:ext uri="{FF2B5EF4-FFF2-40B4-BE49-F238E27FC236}">
                <a16:creationId xmlns:a16="http://schemas.microsoft.com/office/drawing/2014/main" id="{ED7B774A-9DAB-4C31-8E4F-D6CC6A724E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3571215"/>
            <a:ext cx="4225093" cy="1822798"/>
          </a:xfrm>
          <a:prstGeom prst="rect">
            <a:avLst/>
          </a:prstGeom>
        </p:spPr>
      </p:pic>
      <p:pic>
        <p:nvPicPr>
          <p:cNvPr id="8" name="Picture 7">
            <a:extLst>
              <a:ext uri="{FF2B5EF4-FFF2-40B4-BE49-F238E27FC236}">
                <a16:creationId xmlns:a16="http://schemas.microsoft.com/office/drawing/2014/main" id="{BB565E17-BE8A-350D-C4AF-DD794B0C21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35717" y="567739"/>
            <a:ext cx="4343400" cy="2188730"/>
          </a:xfrm>
          <a:prstGeom prst="rect">
            <a:avLst/>
          </a:prstGeom>
        </p:spPr>
      </p:pic>
      <p:pic>
        <p:nvPicPr>
          <p:cNvPr id="10" name="Picture 9">
            <a:extLst>
              <a:ext uri="{FF2B5EF4-FFF2-40B4-BE49-F238E27FC236}">
                <a16:creationId xmlns:a16="http://schemas.microsoft.com/office/drawing/2014/main" id="{38756BDD-E770-B795-D31C-002A40808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0" y="3571215"/>
            <a:ext cx="3921868" cy="1881381"/>
          </a:xfrm>
          <a:prstGeom prst="rect">
            <a:avLst/>
          </a:prstGeom>
        </p:spPr>
      </p:pic>
    </p:spTree>
    <p:extLst>
      <p:ext uri="{BB962C8B-B14F-4D97-AF65-F5344CB8AC3E}">
        <p14:creationId xmlns:p14="http://schemas.microsoft.com/office/powerpoint/2010/main" val="41790302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F90D1-1CFB-5040-4801-14561BB0D744}"/>
              </a:ext>
            </a:extLst>
          </p:cNvPr>
          <p:cNvSpPr>
            <a:spLocks noGrp="1"/>
          </p:cNvSpPr>
          <p:nvPr>
            <p:ph type="title"/>
          </p:nvPr>
        </p:nvSpPr>
        <p:spPr>
          <a:xfrm>
            <a:off x="838200" y="365125"/>
            <a:ext cx="10515600" cy="6214351"/>
          </a:xfrm>
        </p:spPr>
        <p:txBody>
          <a:bodyPr/>
          <a:lstStyle/>
          <a:p>
            <a:r>
              <a:rPr lang="en-IN" sz="3200" dirty="0"/>
              <a:t>5. {5 cars with Good mileage }</a:t>
            </a:r>
            <a:br>
              <a:rPr lang="en-IN" dirty="0"/>
            </a:br>
            <a:r>
              <a:rPr lang="en-IN" sz="2400" dirty="0"/>
              <a:t>Volvo xc90 TB Excellence BSIV            42</a:t>
            </a:r>
            <a:br>
              <a:rPr lang="en-IN" sz="2400" dirty="0"/>
            </a:br>
            <a:r>
              <a:rPr lang="en-IN" sz="2400" dirty="0"/>
              <a:t>Maruti alto 800 CNG LXI Optional      33.44</a:t>
            </a:r>
            <a:br>
              <a:rPr lang="en-IN" sz="2400" dirty="0"/>
            </a:br>
            <a:r>
              <a:rPr lang="en-IN" sz="2400" dirty="0"/>
              <a:t>Maruti alto 800 CNG LXI                       33.44</a:t>
            </a:r>
            <a:br>
              <a:rPr lang="en-IN" sz="2400" dirty="0"/>
            </a:br>
            <a:r>
              <a:rPr lang="en-IN" sz="2400" dirty="0"/>
              <a:t>Maruti alto 800 CNG LXI Optional       33.44</a:t>
            </a:r>
            <a:br>
              <a:rPr lang="en-IN" sz="2400" dirty="0"/>
            </a:br>
            <a:r>
              <a:rPr lang="en-IN" sz="2400" dirty="0"/>
              <a:t>Maruti alto 800 CNG LXI CNG              33</a:t>
            </a:r>
            <a:br>
              <a:rPr lang="en-IN" dirty="0"/>
            </a:br>
            <a:r>
              <a:rPr lang="en-IN" sz="3200" dirty="0"/>
              <a:t>6.  {6 cars with least mileage}</a:t>
            </a:r>
            <a:br>
              <a:rPr lang="en-IN" dirty="0"/>
            </a:br>
            <a:r>
              <a:rPr lang="en-IN" sz="2400" dirty="0"/>
              <a:t>Land Rover </a:t>
            </a:r>
            <a:r>
              <a:rPr lang="en-IN" sz="2400" dirty="0" err="1"/>
              <a:t>freelander</a:t>
            </a:r>
            <a:r>
              <a:rPr lang="en-IN" sz="2400" dirty="0"/>
              <a:t> 2 TD4 HSE          0</a:t>
            </a:r>
            <a:br>
              <a:rPr lang="en-IN" sz="2400" dirty="0"/>
            </a:br>
            <a:r>
              <a:rPr lang="en-IN" sz="2400" dirty="0" err="1"/>
              <a:t>Mercedes-benz</a:t>
            </a:r>
            <a:r>
              <a:rPr lang="en-IN" sz="2400" dirty="0"/>
              <a:t> GLC 220D 4MATIC        0</a:t>
            </a:r>
            <a:br>
              <a:rPr lang="en-IN" sz="2400" dirty="0"/>
            </a:br>
            <a:r>
              <a:rPr lang="en-IN" sz="2400" dirty="0"/>
              <a:t>Mahindra bolero </a:t>
            </a:r>
            <a:r>
              <a:rPr lang="en-IN" sz="2400" dirty="0" err="1"/>
              <a:t>pik</a:t>
            </a:r>
            <a:r>
              <a:rPr lang="en-IN" sz="2400" dirty="0"/>
              <a:t>-up CBC 1.7T          0  </a:t>
            </a:r>
            <a:br>
              <a:rPr lang="en-IN" sz="2400" dirty="0"/>
            </a:br>
            <a:r>
              <a:rPr lang="en-IN" sz="2400" dirty="0"/>
              <a:t>Mahindra bolero </a:t>
            </a:r>
            <a:r>
              <a:rPr lang="en-IN" sz="2400" dirty="0" err="1"/>
              <a:t>pik</a:t>
            </a:r>
            <a:r>
              <a:rPr lang="en-IN" sz="2400" dirty="0"/>
              <a:t>-up FB 1.7T             0</a:t>
            </a:r>
            <a:br>
              <a:rPr lang="en-IN" sz="2400" dirty="0"/>
            </a:br>
            <a:r>
              <a:rPr lang="en-IN" sz="2400" dirty="0"/>
              <a:t>Volkswagen polo GT TSI BSIV                  0 </a:t>
            </a:r>
          </a:p>
        </p:txBody>
      </p:sp>
    </p:spTree>
    <p:extLst>
      <p:ext uri="{BB962C8B-B14F-4D97-AF65-F5344CB8AC3E}">
        <p14:creationId xmlns:p14="http://schemas.microsoft.com/office/powerpoint/2010/main" val="19048481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AB61C-1475-228D-6D3B-85E739BD1F92}"/>
              </a:ext>
            </a:extLst>
          </p:cNvPr>
          <p:cNvSpPr>
            <a:spLocks noGrp="1"/>
          </p:cNvSpPr>
          <p:nvPr>
            <p:ph type="title"/>
          </p:nvPr>
        </p:nvSpPr>
        <p:spPr>
          <a:xfrm>
            <a:off x="554421" y="154918"/>
            <a:ext cx="10515600" cy="6703082"/>
          </a:xfrm>
        </p:spPr>
        <p:txBody>
          <a:bodyPr/>
          <a:lstStyle/>
          <a:p>
            <a:r>
              <a:rPr lang="en-IN" sz="3200" dirty="0"/>
              <a:t>7.Count of cars in 5 seaters and 7 seater </a:t>
            </a:r>
            <a:br>
              <a:rPr lang="en-IN" dirty="0"/>
            </a:br>
            <a:r>
              <a:rPr lang="en-IN" sz="2800" dirty="0"/>
              <a:t>5 seaters       6475</a:t>
            </a:r>
            <a:br>
              <a:rPr lang="en-IN" sz="2800" dirty="0"/>
            </a:br>
            <a:r>
              <a:rPr lang="en-IN" sz="2800" dirty="0"/>
              <a:t>7 seaters       1120 </a:t>
            </a:r>
            <a:br>
              <a:rPr lang="en-IN" sz="2800" dirty="0"/>
            </a:br>
            <a:br>
              <a:rPr lang="en-IN" sz="2800" dirty="0"/>
            </a:br>
            <a:r>
              <a:rPr lang="en-IN" sz="3200" dirty="0"/>
              <a:t>8.Numbers of cars which run on diesel ,petrol and CNG</a:t>
            </a:r>
            <a:br>
              <a:rPr lang="en-IN" sz="2800" dirty="0"/>
            </a:br>
            <a:r>
              <a:rPr lang="en-IN" sz="2800" dirty="0" err="1"/>
              <a:t>CNG</a:t>
            </a:r>
            <a:r>
              <a:rPr lang="en-IN" sz="2800" dirty="0"/>
              <a:t>               57</a:t>
            </a:r>
            <a:br>
              <a:rPr lang="en-IN" sz="2800" dirty="0"/>
            </a:br>
            <a:r>
              <a:rPr lang="en-IN" sz="2800" dirty="0"/>
              <a:t>Petrol           3631</a:t>
            </a:r>
            <a:br>
              <a:rPr lang="en-IN" sz="2800" dirty="0"/>
            </a:br>
            <a:r>
              <a:rPr lang="en-IN" sz="2800" dirty="0"/>
              <a:t>diesel            4402</a:t>
            </a:r>
            <a:br>
              <a:rPr lang="en-IN" sz="2800" dirty="0"/>
            </a:br>
            <a:br>
              <a:rPr lang="en-IN" sz="2800" dirty="0"/>
            </a:br>
            <a:br>
              <a:rPr lang="en-IN" sz="2800" dirty="0"/>
            </a:br>
            <a:br>
              <a:rPr lang="en-IN" sz="2800" dirty="0"/>
            </a:br>
            <a:endParaRPr lang="en-IN" sz="2800" dirty="0"/>
          </a:p>
        </p:txBody>
      </p:sp>
    </p:spTree>
    <p:extLst>
      <p:ext uri="{BB962C8B-B14F-4D97-AF65-F5344CB8AC3E}">
        <p14:creationId xmlns:p14="http://schemas.microsoft.com/office/powerpoint/2010/main" val="13054765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0CEAA-D95E-45A8-F36E-56F52D772EE3}"/>
              </a:ext>
            </a:extLst>
          </p:cNvPr>
          <p:cNvSpPr>
            <a:spLocks noGrp="1"/>
          </p:cNvSpPr>
          <p:nvPr>
            <p:ph type="title"/>
          </p:nvPr>
        </p:nvSpPr>
        <p:spPr>
          <a:xfrm>
            <a:off x="838200" y="365125"/>
            <a:ext cx="10515600" cy="5678323"/>
          </a:xfrm>
        </p:spPr>
        <p:txBody>
          <a:bodyPr>
            <a:normAutofit fontScale="90000"/>
          </a:bodyPr>
          <a:lstStyle/>
          <a:p>
            <a:r>
              <a:rPr lang="en-IN" sz="3200" dirty="0"/>
              <a:t>9. Years in which most car manufactured </a:t>
            </a:r>
            <a:br>
              <a:rPr lang="en-IN" dirty="0"/>
            </a:br>
            <a:r>
              <a:rPr lang="en-IN" sz="2800" dirty="0"/>
              <a:t>year                 No of cars manufactured count </a:t>
            </a:r>
            <a:br>
              <a:rPr lang="en-IN" sz="2800" dirty="0"/>
            </a:br>
            <a:r>
              <a:rPr lang="en-IN" sz="2800" dirty="0"/>
              <a:t>2017                  1018</a:t>
            </a:r>
            <a:br>
              <a:rPr lang="en-IN" sz="2800" dirty="0"/>
            </a:br>
            <a:r>
              <a:rPr lang="en-IN" sz="2800" dirty="0"/>
              <a:t>2016                   859</a:t>
            </a:r>
            <a:br>
              <a:rPr lang="en-IN" sz="2800" dirty="0"/>
            </a:br>
            <a:r>
              <a:rPr lang="en-IN" sz="2800" dirty="0"/>
              <a:t>2018                   807</a:t>
            </a:r>
            <a:br>
              <a:rPr lang="en-IN" sz="2800" dirty="0"/>
            </a:br>
            <a:r>
              <a:rPr lang="en-IN" sz="2800" dirty="0"/>
              <a:t>2015                   776</a:t>
            </a:r>
            <a:br>
              <a:rPr lang="en-IN" sz="2800" dirty="0"/>
            </a:br>
            <a:r>
              <a:rPr lang="en-IN" sz="2800" dirty="0"/>
              <a:t>2013                   670</a:t>
            </a:r>
            <a:br>
              <a:rPr lang="en-IN" sz="2800" dirty="0"/>
            </a:br>
            <a:br>
              <a:rPr lang="en-IN" sz="2800" dirty="0"/>
            </a:br>
            <a:r>
              <a:rPr lang="en-IN" sz="2800" dirty="0"/>
              <a:t>10. Years in which least car manufactured </a:t>
            </a:r>
            <a:br>
              <a:rPr lang="en-IN" sz="2800" dirty="0"/>
            </a:br>
            <a:r>
              <a:rPr lang="en-IN" sz="2800" dirty="0"/>
              <a:t>Years                 No of cars manufactured count </a:t>
            </a:r>
            <a:br>
              <a:rPr lang="en-IN" sz="2800" dirty="0"/>
            </a:br>
            <a:r>
              <a:rPr lang="en-IN" sz="2800" dirty="0"/>
              <a:t>1983                  1</a:t>
            </a:r>
            <a:br>
              <a:rPr lang="en-IN" sz="2800" dirty="0"/>
            </a:br>
            <a:r>
              <a:rPr lang="en-IN" sz="2800" dirty="0"/>
              <a:t>1991                  1 </a:t>
            </a:r>
            <a:br>
              <a:rPr lang="en-IN" sz="2800" dirty="0"/>
            </a:br>
            <a:r>
              <a:rPr lang="en-IN" sz="2800" dirty="0"/>
              <a:t>1995                  2</a:t>
            </a:r>
            <a:br>
              <a:rPr lang="en-IN" sz="2800" dirty="0"/>
            </a:br>
            <a:r>
              <a:rPr lang="en-IN" sz="2800" dirty="0"/>
              <a:t>1996                  3</a:t>
            </a:r>
            <a:br>
              <a:rPr lang="en-IN" sz="2800" dirty="0"/>
            </a:br>
            <a:r>
              <a:rPr lang="en-IN" sz="2800" dirty="0"/>
              <a:t>1994                  3</a:t>
            </a:r>
          </a:p>
        </p:txBody>
      </p:sp>
    </p:spTree>
    <p:extLst>
      <p:ext uri="{BB962C8B-B14F-4D97-AF65-F5344CB8AC3E}">
        <p14:creationId xmlns:p14="http://schemas.microsoft.com/office/powerpoint/2010/main" val="27081978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7A8BB-3839-17F9-5043-FFA2B3B098B0}"/>
              </a:ext>
            </a:extLst>
          </p:cNvPr>
          <p:cNvSpPr>
            <a:spLocks noGrp="1"/>
          </p:cNvSpPr>
          <p:nvPr>
            <p:ph type="title"/>
          </p:nvPr>
        </p:nvSpPr>
        <p:spPr>
          <a:xfrm>
            <a:off x="838200" y="365125"/>
            <a:ext cx="10515600" cy="6119758"/>
          </a:xfrm>
        </p:spPr>
        <p:txBody>
          <a:bodyPr>
            <a:normAutofit fontScale="90000"/>
          </a:bodyPr>
          <a:lstStyle/>
          <a:p>
            <a:r>
              <a:rPr lang="en-IN" sz="5400" dirty="0"/>
              <a:t>Conclusion </a:t>
            </a:r>
            <a:br>
              <a:rPr lang="en-IN" sz="2700" dirty="0"/>
            </a:br>
            <a:r>
              <a:rPr lang="en-IN" sz="2700" dirty="0"/>
              <a:t>In conclusion ,cars24 is positioned as a reliable platform for buying and selling used cars, offering transparency ,convenience, and a hassle –free experience for users with user-friendly interface ,robust inspection process, and fair prixing,cars24 aims to revolutionize the pre-owned car market ,providing customers with a trustworthy solution for their automotive needs.</a:t>
            </a:r>
            <a:br>
              <a:rPr lang="en-IN" sz="6000" dirty="0"/>
            </a:br>
            <a:br>
              <a:rPr lang="en-IN" sz="6000" dirty="0"/>
            </a:br>
            <a:br>
              <a:rPr lang="en-IN" sz="6000" dirty="0"/>
            </a:br>
            <a:br>
              <a:rPr lang="en-IN" sz="6000" dirty="0"/>
            </a:br>
            <a:endParaRPr lang="en-IN" sz="6000" dirty="0"/>
          </a:p>
        </p:txBody>
      </p:sp>
    </p:spTree>
    <p:extLst>
      <p:ext uri="{BB962C8B-B14F-4D97-AF65-F5344CB8AC3E}">
        <p14:creationId xmlns:p14="http://schemas.microsoft.com/office/powerpoint/2010/main" val="33262568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41E4C-6BEF-7832-DD76-03B612D06B55}"/>
              </a:ext>
            </a:extLst>
          </p:cNvPr>
          <p:cNvSpPr>
            <a:spLocks noGrp="1"/>
          </p:cNvSpPr>
          <p:nvPr>
            <p:ph type="title"/>
          </p:nvPr>
        </p:nvSpPr>
        <p:spPr>
          <a:xfrm>
            <a:off x="6358757" y="838091"/>
            <a:ext cx="5457497" cy="5405054"/>
          </a:xfrm>
        </p:spPr>
        <p:txBody>
          <a:bodyPr>
            <a:normAutofit/>
          </a:bodyPr>
          <a:lstStyle/>
          <a:p>
            <a:r>
              <a:rPr lang="en-IN" sz="4000" dirty="0"/>
              <a:t>Introduction:</a:t>
            </a:r>
            <a:br>
              <a:rPr lang="en-IN" sz="2400" dirty="0"/>
            </a:br>
            <a:r>
              <a:rPr lang="en-IN" sz="2400" dirty="0"/>
              <a:t>Welcome to unveiling insights : A comprehensive Analysis of Data. This presentation will delve into the analysis of cars24 dataset.</a:t>
            </a:r>
            <a:br>
              <a:rPr lang="en-IN" sz="2400" dirty="0"/>
            </a:br>
            <a:r>
              <a:rPr lang="en-IN" sz="2400" dirty="0"/>
              <a:t>And I hope this give some assessment of the inventory </a:t>
            </a:r>
            <a:br>
              <a:rPr lang="en-IN" sz="2400" dirty="0"/>
            </a:br>
            <a:endParaRPr lang="en-IN" sz="2400" dirty="0"/>
          </a:p>
        </p:txBody>
      </p:sp>
      <p:pic>
        <p:nvPicPr>
          <p:cNvPr id="6" name="Picture 5">
            <a:extLst>
              <a:ext uri="{FF2B5EF4-FFF2-40B4-BE49-F238E27FC236}">
                <a16:creationId xmlns:a16="http://schemas.microsoft.com/office/drawing/2014/main" id="{93924305-A527-8FF3-9106-DE71F51DDD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232634" cy="6858000"/>
          </a:xfrm>
          <a:prstGeom prst="rect">
            <a:avLst/>
          </a:prstGeom>
        </p:spPr>
      </p:pic>
    </p:spTree>
    <p:extLst>
      <p:ext uri="{BB962C8B-B14F-4D97-AF65-F5344CB8AC3E}">
        <p14:creationId xmlns:p14="http://schemas.microsoft.com/office/powerpoint/2010/main" val="27249591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5BB6A-1F2A-9E10-E8CF-5C7EC00A8D72}"/>
              </a:ext>
            </a:extLst>
          </p:cNvPr>
          <p:cNvSpPr>
            <a:spLocks noGrp="1"/>
          </p:cNvSpPr>
          <p:nvPr>
            <p:ph type="title"/>
          </p:nvPr>
        </p:nvSpPr>
        <p:spPr/>
        <p:txBody>
          <a:bodyPr>
            <a:normAutofit/>
          </a:bodyPr>
          <a:lstStyle/>
          <a:p>
            <a:r>
              <a:rPr lang="en-IN" sz="4400" dirty="0"/>
              <a:t>Type of Data </a:t>
            </a:r>
            <a:br>
              <a:rPr lang="en-IN" sz="3200" dirty="0"/>
            </a:br>
            <a:endParaRPr lang="en-IN" dirty="0"/>
          </a:p>
        </p:txBody>
      </p:sp>
      <p:sp>
        <p:nvSpPr>
          <p:cNvPr id="6" name="Text Placeholder 5">
            <a:extLst>
              <a:ext uri="{FF2B5EF4-FFF2-40B4-BE49-F238E27FC236}">
                <a16:creationId xmlns:a16="http://schemas.microsoft.com/office/drawing/2014/main" id="{A4CD659A-5280-B5C7-6989-6B45F844A4E9}"/>
              </a:ext>
            </a:extLst>
          </p:cNvPr>
          <p:cNvSpPr>
            <a:spLocks noGrp="1"/>
          </p:cNvSpPr>
          <p:nvPr>
            <p:ph type="body" sz="half" idx="2"/>
          </p:nvPr>
        </p:nvSpPr>
        <p:spPr/>
        <p:txBody>
          <a:bodyPr>
            <a:normAutofit/>
          </a:bodyPr>
          <a:lstStyle/>
          <a:p>
            <a:r>
              <a:rPr lang="en-IN" sz="2800" dirty="0"/>
              <a:t>Data used in this project is a structured data. A structured data as name suggest is data which is structured  in some manner or schema.</a:t>
            </a:r>
          </a:p>
        </p:txBody>
      </p:sp>
      <p:pic>
        <p:nvPicPr>
          <p:cNvPr id="12" name="Picture Placeholder 11">
            <a:extLst>
              <a:ext uri="{FF2B5EF4-FFF2-40B4-BE49-F238E27FC236}">
                <a16:creationId xmlns:a16="http://schemas.microsoft.com/office/drawing/2014/main" id="{07854A8B-9DDC-E0B3-B9F0-47F649F03E68}"/>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7802" r="7802"/>
          <a:stretch>
            <a:fillRect/>
          </a:stretch>
        </p:blipFill>
        <p:spPr>
          <a:xfrm>
            <a:off x="5023945" y="662153"/>
            <a:ext cx="6526924" cy="5623034"/>
          </a:xfrm>
        </p:spPr>
      </p:pic>
    </p:spTree>
    <p:extLst>
      <p:ext uri="{BB962C8B-B14F-4D97-AF65-F5344CB8AC3E}">
        <p14:creationId xmlns:p14="http://schemas.microsoft.com/office/powerpoint/2010/main" val="11175981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9C37469-C328-067D-4AA6-92C8A5CFF6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166" y="0"/>
            <a:ext cx="11897710" cy="6858000"/>
          </a:xfrm>
          <a:prstGeom prst="rect">
            <a:avLst/>
          </a:prstGeom>
        </p:spPr>
      </p:pic>
    </p:spTree>
    <p:extLst>
      <p:ext uri="{BB962C8B-B14F-4D97-AF65-F5344CB8AC3E}">
        <p14:creationId xmlns:p14="http://schemas.microsoft.com/office/powerpoint/2010/main" val="13863301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C729F93-E470-8298-0CF8-9A0B6D1E0D30}"/>
              </a:ext>
            </a:extLst>
          </p:cNvPr>
          <p:cNvSpPr>
            <a:spLocks noGrp="1"/>
          </p:cNvSpPr>
          <p:nvPr>
            <p:ph type="title"/>
          </p:nvPr>
        </p:nvSpPr>
        <p:spPr>
          <a:xfrm>
            <a:off x="838200" y="365125"/>
            <a:ext cx="10515600" cy="6077716"/>
          </a:xfrm>
        </p:spPr>
        <p:txBody>
          <a:bodyPr/>
          <a:lstStyle/>
          <a:p>
            <a:r>
              <a:rPr lang="en-IN" sz="4800" dirty="0"/>
              <a:t>Contents of Data </a:t>
            </a:r>
            <a:br>
              <a:rPr lang="en-IN" dirty="0"/>
            </a:br>
            <a:br>
              <a:rPr lang="en-IN" dirty="0"/>
            </a:br>
            <a:r>
              <a:rPr lang="en-IN" sz="3200" dirty="0"/>
              <a:t>Model Name                                           Launch Year </a:t>
            </a:r>
            <a:br>
              <a:rPr lang="en-IN" sz="3200" dirty="0"/>
            </a:br>
            <a:r>
              <a:rPr lang="en-IN" sz="3200" dirty="0"/>
              <a:t>Selling Price                                             Km driven </a:t>
            </a:r>
            <a:br>
              <a:rPr lang="en-IN" sz="3200" dirty="0"/>
            </a:br>
            <a:r>
              <a:rPr lang="en-IN" sz="3200" dirty="0"/>
              <a:t>Fuel type                                                  Seller type</a:t>
            </a:r>
            <a:br>
              <a:rPr lang="en-IN" sz="3200" dirty="0"/>
            </a:br>
            <a:r>
              <a:rPr lang="en-IN" sz="3200" dirty="0"/>
              <a:t>Transmission : </a:t>
            </a:r>
            <a:r>
              <a:rPr lang="en-IN" sz="3200" dirty="0" err="1"/>
              <a:t>manuel</a:t>
            </a:r>
            <a:r>
              <a:rPr lang="en-IN" sz="3200" dirty="0"/>
              <a:t>/Automatic        Owner </a:t>
            </a:r>
            <a:br>
              <a:rPr lang="en-IN" sz="3200" dirty="0"/>
            </a:br>
            <a:r>
              <a:rPr lang="en-IN" sz="3200" dirty="0"/>
              <a:t>Mileage                                                    Engine(cc)</a:t>
            </a:r>
            <a:br>
              <a:rPr lang="en-IN" sz="3200" dirty="0"/>
            </a:br>
            <a:r>
              <a:rPr lang="en-IN" sz="3200" dirty="0"/>
              <a:t>max power                                               seats </a:t>
            </a:r>
            <a:br>
              <a:rPr lang="en-IN" sz="3200" dirty="0"/>
            </a:br>
            <a:endParaRPr lang="en-IN" sz="3200" dirty="0"/>
          </a:p>
        </p:txBody>
      </p:sp>
    </p:spTree>
    <p:extLst>
      <p:ext uri="{BB962C8B-B14F-4D97-AF65-F5344CB8AC3E}">
        <p14:creationId xmlns:p14="http://schemas.microsoft.com/office/powerpoint/2010/main" val="28785121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371F0-B696-74C2-BB0B-D91D27E9E98A}"/>
              </a:ext>
            </a:extLst>
          </p:cNvPr>
          <p:cNvSpPr>
            <a:spLocks noGrp="1"/>
          </p:cNvSpPr>
          <p:nvPr>
            <p:ph type="title"/>
          </p:nvPr>
        </p:nvSpPr>
        <p:spPr>
          <a:xfrm>
            <a:off x="838200" y="365125"/>
            <a:ext cx="10515600" cy="5562709"/>
          </a:xfrm>
        </p:spPr>
        <p:txBody>
          <a:bodyPr>
            <a:normAutofit/>
          </a:bodyPr>
          <a:lstStyle/>
          <a:p>
            <a:pPr marL="571500" indent="-571500">
              <a:buFont typeface="Arial" panose="020B0604020202020204" pitchFamily="34" charset="0"/>
              <a:buChar char="•"/>
            </a:pPr>
            <a:r>
              <a:rPr lang="en-IN" dirty="0"/>
              <a:t>What to Expect:</a:t>
            </a:r>
            <a:br>
              <a:rPr lang="en-IN" dirty="0"/>
            </a:br>
            <a:r>
              <a:rPr lang="en-IN" sz="2700" dirty="0"/>
              <a:t>This data set can help to understand dynamics ,consumer preference, and overall industry trends.</a:t>
            </a:r>
            <a:br>
              <a:rPr lang="en-IN" sz="2700" dirty="0"/>
            </a:br>
            <a:r>
              <a:rPr lang="en-IN" sz="2700" dirty="0"/>
              <a:t>Also  help to analysis current inventory ,the current market trends in the buy-sell market of cars.</a:t>
            </a:r>
            <a:br>
              <a:rPr lang="en-IN" sz="2700" dirty="0"/>
            </a:br>
            <a:r>
              <a:rPr lang="en-IN" sz="2700" dirty="0"/>
              <a:t>Get better market price discovery </a:t>
            </a:r>
            <a:br>
              <a:rPr lang="en-IN" sz="2700" dirty="0"/>
            </a:br>
            <a:r>
              <a:rPr lang="en-IN" sz="2700" dirty="0"/>
              <a:t>Prioritizing which cars are easy to sell i.e. decreasing risk exposure which cars to focus on marketing.</a:t>
            </a:r>
            <a:br>
              <a:rPr lang="en-IN" dirty="0"/>
            </a:br>
            <a:endParaRPr lang="en-IN" dirty="0"/>
          </a:p>
        </p:txBody>
      </p:sp>
    </p:spTree>
    <p:extLst>
      <p:ext uri="{BB962C8B-B14F-4D97-AF65-F5344CB8AC3E}">
        <p14:creationId xmlns:p14="http://schemas.microsoft.com/office/powerpoint/2010/main" val="15323010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4E31CDC-E8F9-1BE7-FDAD-39DD3F81C150}"/>
              </a:ext>
            </a:extLst>
          </p:cNvPr>
          <p:cNvSpPr>
            <a:spLocks noGrp="1"/>
          </p:cNvSpPr>
          <p:nvPr>
            <p:ph type="title"/>
          </p:nvPr>
        </p:nvSpPr>
        <p:spPr/>
        <p:txBody>
          <a:bodyPr/>
          <a:lstStyle/>
          <a:p>
            <a:r>
              <a:rPr lang="en-IN" dirty="0"/>
              <a:t>Understanding cars we have</a:t>
            </a:r>
          </a:p>
        </p:txBody>
      </p:sp>
      <p:pic>
        <p:nvPicPr>
          <p:cNvPr id="11" name="Content Placeholder 10">
            <a:extLst>
              <a:ext uri="{FF2B5EF4-FFF2-40B4-BE49-F238E27FC236}">
                <a16:creationId xmlns:a16="http://schemas.microsoft.com/office/drawing/2014/main" id="{BD9D9E84-6019-1ECE-7FFB-D1ED26E9D06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01508" y="1103586"/>
            <a:ext cx="6653880" cy="4327995"/>
          </a:xfrm>
        </p:spPr>
      </p:pic>
      <p:sp>
        <p:nvSpPr>
          <p:cNvPr id="9" name="Text Placeholder 8">
            <a:extLst>
              <a:ext uri="{FF2B5EF4-FFF2-40B4-BE49-F238E27FC236}">
                <a16:creationId xmlns:a16="http://schemas.microsoft.com/office/drawing/2014/main" id="{B3E72ABC-FFB1-EB24-1EFD-E2284EA5207C}"/>
              </a:ext>
            </a:extLst>
          </p:cNvPr>
          <p:cNvSpPr>
            <a:spLocks noGrp="1"/>
          </p:cNvSpPr>
          <p:nvPr>
            <p:ph type="body" sz="half" idx="2"/>
          </p:nvPr>
        </p:nvSpPr>
        <p:spPr/>
        <p:txBody>
          <a:bodyPr>
            <a:normAutofit/>
          </a:bodyPr>
          <a:lstStyle/>
          <a:p>
            <a:pPr marL="342900" indent="-342900">
              <a:buFont typeface="Arial" panose="020B0604020202020204" pitchFamily="34" charset="0"/>
              <a:buChar char="•"/>
            </a:pPr>
            <a:r>
              <a:rPr lang="en-IN" sz="2000" dirty="0"/>
              <a:t>Total cars in inventory – 8128</a:t>
            </a:r>
          </a:p>
          <a:p>
            <a:pPr marL="342900" indent="-342900">
              <a:buFont typeface="Arial" panose="020B0604020202020204" pitchFamily="34" charset="0"/>
              <a:buChar char="•"/>
            </a:pPr>
            <a:r>
              <a:rPr lang="en-IN" sz="2000" dirty="0"/>
              <a:t>Average price of cars is 63827.8077</a:t>
            </a:r>
          </a:p>
          <a:p>
            <a:pPr marL="342900" indent="-342900">
              <a:buFont typeface="Arial" panose="020B0604020202020204" pitchFamily="34" charset="0"/>
              <a:buChar char="•"/>
            </a:pPr>
            <a:r>
              <a:rPr lang="en-IN" sz="2000" dirty="0"/>
              <a:t>Most costly car is 1 cr.</a:t>
            </a:r>
          </a:p>
        </p:txBody>
      </p:sp>
    </p:spTree>
    <p:extLst>
      <p:ext uri="{BB962C8B-B14F-4D97-AF65-F5344CB8AC3E}">
        <p14:creationId xmlns:p14="http://schemas.microsoft.com/office/powerpoint/2010/main" val="7900861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28066E-06F0-FD5F-B843-8DC2E472812D}"/>
              </a:ext>
            </a:extLst>
          </p:cNvPr>
          <p:cNvSpPr>
            <a:spLocks noGrp="1"/>
          </p:cNvSpPr>
          <p:nvPr>
            <p:ph type="title"/>
          </p:nvPr>
        </p:nvSpPr>
        <p:spPr>
          <a:xfrm>
            <a:off x="838200" y="987973"/>
            <a:ext cx="10515600" cy="7052441"/>
          </a:xfrm>
        </p:spPr>
        <p:txBody>
          <a:bodyPr>
            <a:normAutofit fontScale="90000"/>
          </a:bodyPr>
          <a:lstStyle/>
          <a:p>
            <a:r>
              <a:rPr lang="en-IN" dirty="0"/>
              <a:t>According to our Data :</a:t>
            </a:r>
            <a:br>
              <a:rPr lang="en-IN" dirty="0"/>
            </a:br>
            <a:br>
              <a:rPr lang="en-IN" dirty="0"/>
            </a:br>
            <a:r>
              <a:rPr lang="en-IN" sz="3600" dirty="0"/>
              <a:t>1.Owner type and their count</a:t>
            </a:r>
            <a:br>
              <a:rPr lang="en-IN" dirty="0"/>
            </a:br>
            <a:r>
              <a:rPr lang="en-IN" sz="2700" dirty="0"/>
              <a:t>Owner                                           Count of cars</a:t>
            </a:r>
            <a:br>
              <a:rPr lang="en-IN" sz="2700" dirty="0"/>
            </a:br>
            <a:r>
              <a:rPr lang="en-IN" sz="2700" dirty="0"/>
              <a:t>First owner                                            5289</a:t>
            </a:r>
            <a:br>
              <a:rPr lang="en-IN" sz="2700" dirty="0"/>
            </a:br>
            <a:r>
              <a:rPr lang="en-IN" sz="2700" dirty="0"/>
              <a:t>Second owner                                       2105</a:t>
            </a:r>
            <a:br>
              <a:rPr lang="en-IN" sz="2700" dirty="0"/>
            </a:br>
            <a:r>
              <a:rPr lang="en-IN" sz="2700" dirty="0"/>
              <a:t>Third owner                                           555</a:t>
            </a:r>
            <a:br>
              <a:rPr lang="en-IN" sz="2700" dirty="0"/>
            </a:br>
            <a:r>
              <a:rPr lang="en-IN" sz="2700" dirty="0"/>
              <a:t>Fourth owner &amp; above owner            174</a:t>
            </a:r>
            <a:br>
              <a:rPr lang="en-IN" sz="2700" dirty="0"/>
            </a:br>
            <a:r>
              <a:rPr lang="en-IN" sz="2700" dirty="0"/>
              <a:t>Test drive car                                         5</a:t>
            </a:r>
            <a:br>
              <a:rPr lang="en-IN" sz="2700" dirty="0"/>
            </a:br>
            <a:br>
              <a:rPr lang="en-IN" sz="2700" dirty="0"/>
            </a:br>
            <a:r>
              <a:rPr lang="en-IN" sz="3100" dirty="0"/>
              <a:t>2</a:t>
            </a:r>
            <a:r>
              <a:rPr lang="en-IN" sz="2700" dirty="0"/>
              <a:t>. </a:t>
            </a:r>
            <a:r>
              <a:rPr lang="en-IN" sz="3600" dirty="0"/>
              <a:t>Seller type and their count</a:t>
            </a:r>
            <a:br>
              <a:rPr lang="en-IN" sz="2800" dirty="0"/>
            </a:br>
            <a:r>
              <a:rPr lang="en-IN" sz="2800" dirty="0"/>
              <a:t>Individual                                             6766</a:t>
            </a:r>
            <a:br>
              <a:rPr lang="en-IN" sz="2800" dirty="0"/>
            </a:br>
            <a:r>
              <a:rPr lang="en-IN" sz="2800" dirty="0"/>
              <a:t>Dealer                                                   1126</a:t>
            </a:r>
            <a:br>
              <a:rPr lang="en-IN" sz="2800" dirty="0"/>
            </a:br>
            <a:r>
              <a:rPr lang="en-IN" sz="2800" dirty="0"/>
              <a:t>Trustmark Dealer                                 236</a:t>
            </a:r>
            <a:br>
              <a:rPr lang="en-IN" sz="2700" dirty="0"/>
            </a:br>
            <a:br>
              <a:rPr lang="en-IN" dirty="0"/>
            </a:br>
            <a:br>
              <a:rPr lang="en-IN" dirty="0"/>
            </a:br>
            <a:br>
              <a:rPr lang="en-IN" dirty="0"/>
            </a:br>
            <a:endParaRPr lang="en-IN" dirty="0"/>
          </a:p>
        </p:txBody>
      </p:sp>
    </p:spTree>
    <p:extLst>
      <p:ext uri="{BB962C8B-B14F-4D97-AF65-F5344CB8AC3E}">
        <p14:creationId xmlns:p14="http://schemas.microsoft.com/office/powerpoint/2010/main" val="34619976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A8DABB2-0739-FADE-2809-6BA32F8D484B}"/>
              </a:ext>
            </a:extLst>
          </p:cNvPr>
          <p:cNvSpPr>
            <a:spLocks noGrp="1"/>
          </p:cNvSpPr>
          <p:nvPr>
            <p:ph type="title"/>
          </p:nvPr>
        </p:nvSpPr>
        <p:spPr>
          <a:xfrm>
            <a:off x="838200" y="365124"/>
            <a:ext cx="10515600" cy="6161799"/>
          </a:xfrm>
        </p:spPr>
        <p:txBody>
          <a:bodyPr>
            <a:normAutofit/>
          </a:bodyPr>
          <a:lstStyle/>
          <a:p>
            <a:r>
              <a:rPr lang="en-IN" sz="3200" dirty="0"/>
              <a:t>3.Most expensive 5 cars and their selling price</a:t>
            </a:r>
            <a:br>
              <a:rPr lang="en-IN" dirty="0"/>
            </a:br>
            <a:br>
              <a:rPr lang="en-IN" dirty="0"/>
            </a:br>
            <a:r>
              <a:rPr lang="en-IN" dirty="0"/>
              <a:t>                                                         </a:t>
            </a:r>
            <a:br>
              <a:rPr lang="en-IN" dirty="0"/>
            </a:br>
            <a:br>
              <a:rPr lang="en-IN" dirty="0"/>
            </a:br>
            <a:br>
              <a:rPr lang="en-IN" dirty="0"/>
            </a:br>
            <a:r>
              <a:rPr lang="en-IN" sz="1800" dirty="0"/>
              <a:t>Volvo xc90 TB Excellence BSIV                 BMW X7 X Drive 30d DPE                          Audi A6 35 TFSI Matrix </a:t>
            </a:r>
            <a:br>
              <a:rPr lang="en-IN" dirty="0"/>
            </a:br>
            <a:r>
              <a:rPr lang="en-IN" sz="2200" dirty="0"/>
              <a:t>1Cr                                                   72Lacs                                           </a:t>
            </a:r>
            <a:r>
              <a:rPr lang="en-IN" sz="1800" dirty="0"/>
              <a:t>65 Lacs and 23 thousand </a:t>
            </a:r>
            <a:br>
              <a:rPr lang="en-IN" dirty="0"/>
            </a:br>
            <a:br>
              <a:rPr lang="en-IN" dirty="0"/>
            </a:br>
            <a:r>
              <a:rPr lang="en-IN" dirty="0"/>
              <a:t>                             </a:t>
            </a:r>
            <a:br>
              <a:rPr lang="en-IN" dirty="0"/>
            </a:br>
            <a:br>
              <a:rPr lang="en-IN" dirty="0"/>
            </a:br>
            <a:r>
              <a:rPr lang="en-IN" sz="1800" dirty="0"/>
              <a:t>Audi A6 35 TFSI Matrix                         BMW 6 Series GT 630d Luxury Line</a:t>
            </a:r>
            <a:br>
              <a:rPr lang="en-IN" sz="1800" dirty="0"/>
            </a:br>
            <a:r>
              <a:rPr lang="en-IN" sz="1800" dirty="0"/>
              <a:t>65 Lacs and 23 thousand                      60 Lacs</a:t>
            </a:r>
          </a:p>
        </p:txBody>
      </p:sp>
      <p:pic>
        <p:nvPicPr>
          <p:cNvPr id="7" name="Picture 6">
            <a:extLst>
              <a:ext uri="{FF2B5EF4-FFF2-40B4-BE49-F238E27FC236}">
                <a16:creationId xmlns:a16="http://schemas.microsoft.com/office/drawing/2014/main" id="{82BEEF74-1B29-F783-E260-F90BA237AA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5633" y="1282262"/>
            <a:ext cx="1743075" cy="1545021"/>
          </a:xfrm>
          <a:prstGeom prst="rect">
            <a:avLst/>
          </a:prstGeom>
        </p:spPr>
      </p:pic>
      <p:pic>
        <p:nvPicPr>
          <p:cNvPr id="9" name="Picture 8">
            <a:extLst>
              <a:ext uri="{FF2B5EF4-FFF2-40B4-BE49-F238E27FC236}">
                <a16:creationId xmlns:a16="http://schemas.microsoft.com/office/drawing/2014/main" id="{A40B62EA-FB99-39A1-2086-E943595AA0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2607" y="1282261"/>
            <a:ext cx="2585545" cy="1545021"/>
          </a:xfrm>
          <a:prstGeom prst="rect">
            <a:avLst/>
          </a:prstGeom>
        </p:spPr>
      </p:pic>
      <p:pic>
        <p:nvPicPr>
          <p:cNvPr id="11" name="Picture 10">
            <a:extLst>
              <a:ext uri="{FF2B5EF4-FFF2-40B4-BE49-F238E27FC236}">
                <a16:creationId xmlns:a16="http://schemas.microsoft.com/office/drawing/2014/main" id="{56322EA0-7DAF-37D0-210D-57B6B8738C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94482" y="1282260"/>
            <a:ext cx="2861781" cy="1650125"/>
          </a:xfrm>
          <a:prstGeom prst="rect">
            <a:avLst/>
          </a:prstGeom>
        </p:spPr>
      </p:pic>
      <p:pic>
        <p:nvPicPr>
          <p:cNvPr id="13" name="Picture 12">
            <a:extLst>
              <a:ext uri="{FF2B5EF4-FFF2-40B4-BE49-F238E27FC236}">
                <a16:creationId xmlns:a16="http://schemas.microsoft.com/office/drawing/2014/main" id="{76BA688C-F202-2C6C-975E-F4D669E4B59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8200" y="4030718"/>
            <a:ext cx="2857500" cy="1600200"/>
          </a:xfrm>
          <a:prstGeom prst="rect">
            <a:avLst/>
          </a:prstGeom>
        </p:spPr>
      </p:pic>
      <p:pic>
        <p:nvPicPr>
          <p:cNvPr id="15" name="Picture 14">
            <a:extLst>
              <a:ext uri="{FF2B5EF4-FFF2-40B4-BE49-F238E27FC236}">
                <a16:creationId xmlns:a16="http://schemas.microsoft.com/office/drawing/2014/main" id="{85B14863-809F-A308-A86D-66B7D152337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72607" y="3975539"/>
            <a:ext cx="3153103" cy="1600200"/>
          </a:xfrm>
          <a:prstGeom prst="rect">
            <a:avLst/>
          </a:prstGeom>
        </p:spPr>
      </p:pic>
    </p:spTree>
    <p:extLst>
      <p:ext uri="{BB962C8B-B14F-4D97-AF65-F5344CB8AC3E}">
        <p14:creationId xmlns:p14="http://schemas.microsoft.com/office/powerpoint/2010/main" val="401546399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248</TotalTime>
  <Words>645</Words>
  <Application>Microsoft Office PowerPoint</Application>
  <PresentationFormat>Widescreen</PresentationFormat>
  <Paragraphs>17</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Unveiling Insights: A Comprehensive Analysis of Data</vt:lpstr>
      <vt:lpstr>Introduction: Welcome to unveiling insights : A comprehensive Analysis of Data. This presentation will delve into the analysis of cars24 dataset. And I hope this give some assessment of the inventory  </vt:lpstr>
      <vt:lpstr>Type of Data  </vt:lpstr>
      <vt:lpstr>PowerPoint Presentation</vt:lpstr>
      <vt:lpstr>Contents of Data   Model Name                                           Launch Year  Selling Price                                             Km driven  Fuel type                                                  Seller type Transmission : manuel/Automatic        Owner  Mileage                                                    Engine(cc) max power                                               seats  </vt:lpstr>
      <vt:lpstr>What to Expect: This data set can help to understand dynamics ,consumer preference, and overall industry trends. Also  help to analysis current inventory ,the current market trends in the buy-sell market of cars. Get better market price discovery  Prioritizing which cars are easy to sell i.e. decreasing risk exposure which cars to focus on marketing. </vt:lpstr>
      <vt:lpstr>Understanding cars we have</vt:lpstr>
      <vt:lpstr>According to our Data :  1.Owner type and their count Owner                                           Count of cars First owner                                            5289 Second owner                                       2105 Third owner                                           555 Fourth owner &amp; above owner            174 Test drive car                                         5  2. Seller type and their count Individual                                             6766 Dealer                                                   1126 Trustmark Dealer                                 236    </vt:lpstr>
      <vt:lpstr>3.Most expensive 5 cars and their selling price                                                              Volvo xc90 TB Excellence BSIV                 BMW X7 X Drive 30d DPE                          Audi A6 35 TFSI Matrix  1Cr                                                   72Lacs                                           65 Lacs and 23 thousand                                  Audi A6 35 TFSI Matrix                         BMW 6 Series GT 630d Luxury Line 65 Lacs and 23 thousand                      60 Lacs</vt:lpstr>
      <vt:lpstr>4. Least expensive 5 cars and their selling price      Hyundai santro GLS I –Euro I                                                  Maruti 800 AC       Maruti 800 Std                                                                         Maruti Zen LXI</vt:lpstr>
      <vt:lpstr>5. {5 cars with Good mileage } Volvo xc90 TB Excellence BSIV            42 Maruti alto 800 CNG LXI Optional      33.44 Maruti alto 800 CNG LXI                       33.44 Maruti alto 800 CNG LXI Optional       33.44 Maruti alto 800 CNG LXI CNG              33 6.  {6 cars with least mileage} Land Rover freelander 2 TD4 HSE          0 Mercedes-benz GLC 220D 4MATIC        0 Mahindra bolero pik-up CBC 1.7T          0   Mahindra bolero pik-up FB 1.7T             0 Volkswagen polo GT TSI BSIV                  0 </vt:lpstr>
      <vt:lpstr>7.Count of cars in 5 seaters and 7 seater  5 seaters       6475 7 seaters       1120   8.Numbers of cars which run on diesel ,petrol and CNG CNG               57 Petrol           3631 diesel            4402    </vt:lpstr>
      <vt:lpstr>9. Years in which most car manufactured  year                 No of cars manufactured count  2017                  1018 2016                   859 2018                   807 2015                   776 2013                   670  10. Years in which least car manufactured  Years                 No of cars manufactured count  1983                  1 1991                  1  1995                  2 1996                  3 1994                  3</vt:lpstr>
      <vt:lpstr>Conclusion  In conclusion ,cars24 is positioned as a reliable platform for buying and selling used cars, offering transparency ,convenience, and a hassle –free experience for users with user-friendly interface ,robust inspection process, and fair prixing,cars24 aims to revolutionize the pre-owned car market ,providing customers with a trustworthy solution for their automotive needs.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Unveiling Insights:A Comprehensive Analysis of Data</dc:title>
  <dc:creator>jsbabyrb@gmail.com</dc:creator>
  <cp:lastModifiedBy>jsbabyrb@gmail.com</cp:lastModifiedBy>
  <cp:revision>2</cp:revision>
  <dcterms:created xsi:type="dcterms:W3CDTF">2023-11-21T14:14:14Z</dcterms:created>
  <dcterms:modified xsi:type="dcterms:W3CDTF">2023-11-21T18:22:30Z</dcterms:modified>
</cp:coreProperties>
</file>

<file path=docProps/thumbnail.jpeg>
</file>